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08" r:id="rId2"/>
    <p:sldId id="363" r:id="rId3"/>
    <p:sldId id="364" r:id="rId4"/>
    <p:sldId id="370" r:id="rId5"/>
    <p:sldId id="365" r:id="rId6"/>
    <p:sldId id="368" r:id="rId7"/>
    <p:sldId id="381" r:id="rId8"/>
    <p:sldId id="373" r:id="rId9"/>
    <p:sldId id="369" r:id="rId10"/>
    <p:sldId id="379" r:id="rId11"/>
    <p:sldId id="377" r:id="rId12"/>
    <p:sldId id="382" r:id="rId13"/>
    <p:sldId id="372" r:id="rId14"/>
    <p:sldId id="260" r:id="rId15"/>
  </p:sldIdLst>
  <p:sldSz cx="9144000" cy="5143500" type="screen16x9"/>
  <p:notesSz cx="6799263" cy="9875838"/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37"/>
    <a:srgbClr val="0000FF"/>
    <a:srgbClr val="005AA9"/>
    <a:srgbClr val="FF0066"/>
    <a:srgbClr val="B41839"/>
    <a:srgbClr val="CC0000"/>
    <a:srgbClr val="CC3300"/>
    <a:srgbClr val="FFCC66"/>
    <a:srgbClr val="FF9933"/>
    <a:srgbClr val="91B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 autoAdjust="0"/>
    <p:restoredTop sz="94021" autoAdjust="0"/>
  </p:normalViewPr>
  <p:slideViewPr>
    <p:cSldViewPr>
      <p:cViewPr>
        <p:scale>
          <a:sx n="110" d="100"/>
          <a:sy n="110" d="100"/>
        </p:scale>
        <p:origin x="-600" y="12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B4E994-9E87-4952-8216-048F76A8F509}" type="datetimeFigureOut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40363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38053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93630C-1A1E-49EE-BCE6-6C9129963B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824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676637A7-742F-4ABE-A830-199B0D51F38D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59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6B05ECF6-BA80-4908-824A-77E609BE5C78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1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6B05ECF6-BA80-4908-824A-77E609BE5C78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1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6B05ECF6-BA80-4908-824A-77E609BE5C78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1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6B05ECF6-BA80-4908-824A-77E609BE5C78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6B05ECF6-BA80-4908-824A-77E609BE5C78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6B05ECF6-BA80-4908-824A-77E609BE5C78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6B05ECF6-BA80-4908-824A-77E609BE5C78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6B05ECF6-BA80-4908-824A-77E609BE5C78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6B05ECF6-BA80-4908-824A-77E609BE5C78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6B05ECF6-BA80-4908-824A-77E609BE5C78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1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6B05ECF6-BA80-4908-824A-77E609BE5C78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1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6B05ECF6-BA80-4908-824A-77E609BE5C78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1A3E-5DD1-4CEA-9496-ECFC07BE86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B1C0-E33B-4C9F-BB69-41A42867D262}" type="datetime1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F960-5F2E-4D74-811D-1B3233A62379}" type="datetime1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511D-9F5E-409E-8FC1-EABB5C56F39C}" type="datetime1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878A-AA5D-4489-80B3-32248026C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0631-2F23-4786-9A34-A1506EDE004A}" type="datetime1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9DD3-C004-4B93-9940-042512B7BB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E2BF-BB44-42E4-9E12-E2CEAD7579F7}" type="datetime1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23BD7-7E70-4381-8CF9-6B47F8AAFD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70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42" y="3844927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3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2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0D4D-6CB3-4E11-84D7-4A1B6630C5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42" y="3844927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3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92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09E2-43E4-4607-9284-682E10E97A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2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92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8C30-62A2-43F9-9CA8-AB12103EAD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2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92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5714-974C-4B37-A4F7-4E56D3ACD2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9BA64-212C-433F-99B0-2DF67E2882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D39E9-A017-4DD0-AB58-1766DCB3273C}" type="datetime1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alpha val="3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0B8E8F-6F4B-4A1B-8D9B-521F8B2A45AB}" type="datetime1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9139E7D-C8D1-4EFE-93BA-A127319CA0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3" r:id="rId13"/>
    <p:sldLayoutId id="2147483662" r:id="rId14"/>
    <p:sldLayoutId id="2147483661" r:id="rId15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А 4 серый без эмблемы през+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" t="8499" r="5024" b="7333"/>
          <a:stretch/>
        </p:blipFill>
        <p:spPr bwMode="auto">
          <a:xfrm>
            <a:off x="25500" y="1"/>
            <a:ext cx="9108155" cy="518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07504" y="2273027"/>
            <a:ext cx="8928992" cy="78943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  <a:t>Информационные ресурсы ФНС </a:t>
            </a:r>
            <a:r>
              <a:rPr lang="ru-RU" sz="4000" dirty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  <a:t>России </a:t>
            </a:r>
            <a:endParaRPr lang="ru-RU" sz="4000" dirty="0" smtClean="0">
              <a:ln w="10541" cmpd="sng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0344" y="4735172"/>
            <a:ext cx="6400800" cy="3587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</a:rPr>
              <a:t>2019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723878"/>
            <a:ext cx="8640960" cy="770384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800" b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latin typeface="+mj-lt"/>
                <a:ea typeface="+mj-ea"/>
                <a:cs typeface="+mj-cs"/>
              </a:rPr>
              <a:t>Руководитель УФНС России по Новгородской области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1800" b="1" dirty="0">
                <a:ln w="10541" cmpd="sng">
                  <a:noFill/>
                  <a:prstDash val="solid"/>
                </a:ln>
                <a:solidFill>
                  <a:srgbClr val="0000FF"/>
                </a:solidFill>
                <a:latin typeface="+mj-lt"/>
                <a:ea typeface="+mj-ea"/>
                <a:cs typeface="+mj-cs"/>
              </a:rPr>
              <a:t>А.Г. Веселов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11" name="Изображение 10" descr="FNS_vizitka_for_rukovodstv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405" y="195486"/>
            <a:ext cx="1963235" cy="2044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А 4 серый без эмблемы през+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" t="8499" r="5024" b="7333"/>
          <a:stretch/>
        </p:blipFill>
        <p:spPr bwMode="auto">
          <a:xfrm>
            <a:off x="25500" y="1004295"/>
            <a:ext cx="9108155" cy="4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321" y="54893"/>
            <a:ext cx="9144000" cy="576064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251520" y="54893"/>
            <a:ext cx="8876159" cy="576262"/>
          </a:xfrm>
        </p:spPr>
        <p:txBody>
          <a:bodyPr/>
          <a:lstStyle/>
          <a:p>
            <a:pPr defTabSz="815975" fontAlgn="base">
              <a:spcAft>
                <a:spcPct val="0"/>
              </a:spcAft>
            </a:pP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сервисы </a:t>
            </a:r>
            <a:r>
              <a:rPr 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фнс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98535" y="158259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https://pb.nalog.ru/index.html</a:t>
            </a:r>
            <a:endParaRPr lang="ru-RU" sz="1800" b="1" dirty="0">
              <a:solidFill>
                <a:srgbClr val="0000FF"/>
              </a:solidFill>
            </a:endParaRPr>
          </a:p>
        </p:txBody>
      </p:sp>
      <p:pic>
        <p:nvPicPr>
          <p:cNvPr id="19" name="Picture 4" descr="А4 серый-2 угл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1" t="72667"/>
          <a:stretch/>
        </p:blipFill>
        <p:spPr bwMode="auto">
          <a:xfrm>
            <a:off x="8856798" y="3829809"/>
            <a:ext cx="292355" cy="13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8750562" y="4836743"/>
            <a:ext cx="504825" cy="36909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AAB44B74-2BFA-40BE-B542-AEB4F691E7C0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762712"/>
            <a:ext cx="3816424" cy="461665"/>
          </a:xfrm>
          <a:prstGeom prst="rect">
            <a:avLst/>
          </a:prstGeom>
          <a:solidFill>
            <a:srgbClr val="CB0F37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Прозрачный бизнес</a:t>
            </a:r>
          </a:p>
        </p:txBody>
      </p:sp>
      <p:pic>
        <p:nvPicPr>
          <p:cNvPr id="21" name="Рисунок 20"/>
          <p:cNvPicPr/>
          <p:nvPr/>
        </p:nvPicPr>
        <p:blipFill rotWithShape="1">
          <a:blip r:embed="rId6"/>
          <a:srcRect l="22826" t="8715" r="23998" b="2791"/>
          <a:stretch/>
        </p:blipFill>
        <p:spPr>
          <a:xfrm>
            <a:off x="175542" y="1349332"/>
            <a:ext cx="3824364" cy="3742698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 rotWithShape="1">
          <a:blip r:embed="rId7"/>
          <a:srcRect l="41763" t="74123" r="42762" b="16588"/>
          <a:stretch/>
        </p:blipFill>
        <p:spPr bwMode="auto">
          <a:xfrm>
            <a:off x="6866310" y="754271"/>
            <a:ext cx="2136663" cy="657780"/>
          </a:xfrm>
          <a:prstGeom prst="rect">
            <a:avLst/>
          </a:prstGeom>
          <a:ln w="285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40470" y="1497200"/>
            <a:ext cx="48625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>
                <a:solidFill>
                  <a:srgbClr val="CB0F37"/>
                </a:solidFill>
                <a:latin typeface="+mj-lt"/>
              </a:rPr>
              <a:t>Сервис «Прозрачный бизнес» позволяет получить комплексную </a:t>
            </a:r>
            <a:r>
              <a:rPr lang="ru-RU" sz="2000" b="1" dirty="0" smtClean="0">
                <a:solidFill>
                  <a:srgbClr val="CB0F37"/>
                </a:solidFill>
                <a:latin typeface="+mj-lt"/>
              </a:rPr>
              <a:t>информацию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CB0F37"/>
                </a:solidFill>
                <a:latin typeface="+mj-lt"/>
              </a:rPr>
              <a:t>о </a:t>
            </a:r>
            <a:r>
              <a:rPr lang="ru-RU" sz="2000" b="1" dirty="0">
                <a:solidFill>
                  <a:srgbClr val="CB0F37"/>
                </a:solidFill>
                <a:latin typeface="+mj-lt"/>
              </a:rPr>
              <a:t>налогоплательщике – организации</a:t>
            </a:r>
            <a:r>
              <a:rPr lang="ru-RU" sz="1800" dirty="0">
                <a:solidFill>
                  <a:srgbClr val="CB0F37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9906" y="2289199"/>
            <a:ext cx="48568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+mj-lt"/>
              </a:rPr>
              <a:t>идентификационные </a:t>
            </a:r>
            <a:r>
              <a:rPr lang="ru-RU" sz="1800" b="1" dirty="0">
                <a:latin typeface="+mj-lt"/>
              </a:rPr>
              <a:t>реквизиты </a:t>
            </a:r>
            <a:r>
              <a:rPr lang="ru-RU" sz="1800" b="1" dirty="0" smtClean="0">
                <a:latin typeface="+mj-lt"/>
              </a:rPr>
              <a:t>организаций;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+mj-lt"/>
              </a:rPr>
              <a:t>сведения </a:t>
            </a:r>
            <a:r>
              <a:rPr lang="ru-RU" sz="1800" b="1" dirty="0">
                <a:latin typeface="+mj-lt"/>
              </a:rPr>
              <a:t>об основном виде </a:t>
            </a:r>
            <a:r>
              <a:rPr lang="ru-RU" sz="1800" b="1" dirty="0" smtClean="0">
                <a:latin typeface="+mj-lt"/>
              </a:rPr>
              <a:t>деятельности</a:t>
            </a:r>
          </a:p>
          <a:p>
            <a:pPr defTabSz="273050">
              <a:lnSpc>
                <a:spcPts val="2000"/>
              </a:lnSpc>
            </a:pPr>
            <a:r>
              <a:rPr lang="ru-RU" sz="1800" b="1" dirty="0" smtClean="0">
                <a:latin typeface="+mj-lt"/>
              </a:rPr>
              <a:t>	и </a:t>
            </a:r>
            <a:r>
              <a:rPr lang="ru-RU" sz="1800" b="1" dirty="0">
                <a:latin typeface="+mj-lt"/>
              </a:rPr>
              <a:t>уставном капитале </a:t>
            </a:r>
            <a:r>
              <a:rPr lang="ru-RU" sz="1800" b="1" dirty="0" smtClean="0">
                <a:latin typeface="+mj-lt"/>
              </a:rPr>
              <a:t>организаций;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+mj-lt"/>
              </a:rPr>
              <a:t>сведения </a:t>
            </a:r>
            <a:r>
              <a:rPr lang="ru-RU" sz="1800" b="1" dirty="0">
                <a:latin typeface="+mj-lt"/>
              </a:rPr>
              <a:t>об адресе организации и наличии информации о недостоверности указанного адреса;</a:t>
            </a:r>
          </a:p>
          <a:p>
            <a:pPr>
              <a:lnSpc>
                <a:spcPts val="2000"/>
              </a:lnSpc>
              <a:tabLst>
                <a:tab pos="273050" algn="l"/>
              </a:tabLst>
            </a:pPr>
            <a:r>
              <a:rPr lang="ru-RU" sz="1800" b="1" dirty="0" smtClean="0">
                <a:latin typeface="+mj-lt"/>
              </a:rPr>
              <a:t>•	сведения </a:t>
            </a:r>
            <a:r>
              <a:rPr lang="ru-RU" sz="1800" b="1" dirty="0">
                <a:latin typeface="+mj-lt"/>
              </a:rPr>
              <a:t>о наличии недостоверных сведений </a:t>
            </a:r>
            <a:r>
              <a:rPr lang="ru-RU" sz="1800" b="1" dirty="0" smtClean="0">
                <a:latin typeface="+mj-lt"/>
              </a:rPr>
              <a:t>	об </a:t>
            </a:r>
            <a:r>
              <a:rPr lang="ru-RU" sz="1800" b="1" dirty="0">
                <a:latin typeface="+mj-lt"/>
              </a:rPr>
              <a:t>органах управления </a:t>
            </a:r>
            <a:r>
              <a:rPr lang="ru-RU" sz="1800" b="1" dirty="0" smtClean="0">
                <a:latin typeface="+mj-lt"/>
              </a:rPr>
              <a:t>организаций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smtClean="0">
                <a:latin typeface="+mj-lt"/>
              </a:rPr>
              <a:t>и другие  	сведения.</a:t>
            </a:r>
            <a:endParaRPr lang="ru-RU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72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А 4 серый без эмблемы през+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" t="8499" r="5024" b="7333"/>
          <a:stretch/>
        </p:blipFill>
        <p:spPr bwMode="auto">
          <a:xfrm>
            <a:off x="-16320" y="630957"/>
            <a:ext cx="9149976" cy="451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321" y="54893"/>
            <a:ext cx="9144000" cy="576064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251520" y="54893"/>
            <a:ext cx="8876159" cy="576262"/>
          </a:xfrm>
        </p:spPr>
        <p:txBody>
          <a:bodyPr/>
          <a:lstStyle/>
          <a:p>
            <a:pPr defTabSz="815975" fontAlgn="base">
              <a:spcAft>
                <a:spcPct val="0"/>
              </a:spcAft>
            </a:pP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сервисы </a:t>
            </a:r>
            <a:r>
              <a:rPr 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фнс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27737" y="189036"/>
            <a:ext cx="3398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https://www.nalog.ru/rn53/service/tax/</a:t>
            </a:r>
            <a:endParaRPr lang="ru-RU" sz="1400" b="1" dirty="0">
              <a:solidFill>
                <a:srgbClr val="0000FF"/>
              </a:solidFill>
            </a:endParaRPr>
          </a:p>
        </p:txBody>
      </p:sp>
      <p:pic>
        <p:nvPicPr>
          <p:cNvPr id="19" name="Picture 4" descr="А4 серый-2 угл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1" t="72667"/>
          <a:stretch/>
        </p:blipFill>
        <p:spPr bwMode="auto">
          <a:xfrm>
            <a:off x="8856798" y="3829809"/>
            <a:ext cx="292355" cy="13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8750562" y="4836743"/>
            <a:ext cx="504825" cy="36909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AAB44B74-2BFA-40BE-B542-AEB4F691E7C0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/>
          </a:p>
        </p:txBody>
      </p:sp>
      <p:pic>
        <p:nvPicPr>
          <p:cNvPr id="15" name="Рисунок 14"/>
          <p:cNvPicPr/>
          <p:nvPr/>
        </p:nvPicPr>
        <p:blipFill rotWithShape="1">
          <a:blip r:embed="rId6"/>
          <a:srcRect l="19747" t="9962" r="22209" b="13954"/>
          <a:stretch/>
        </p:blipFill>
        <p:spPr>
          <a:xfrm>
            <a:off x="102195" y="1765807"/>
            <a:ext cx="3560737" cy="276490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07503" y="707696"/>
            <a:ext cx="8918663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Справочная информация о ставках и льготах по имущественным налогам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Сервис позволяет получить информацию по вопросам применения налоговых ставок и льгот по налогу на имущество, транспортному и земельному </a:t>
            </a:r>
            <a:r>
              <a:rPr lang="ru-RU" b="1" dirty="0" smtClean="0">
                <a:solidFill>
                  <a:schemeClr val="bg1"/>
                </a:solidFill>
              </a:rPr>
              <a:t>налогам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35221" y="1676154"/>
            <a:ext cx="4921577" cy="7848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Сервис позволяет получить 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информацию по </a:t>
            </a:r>
            <a:r>
              <a:rPr lang="ru-RU" b="1" dirty="0">
                <a:solidFill>
                  <a:srgbClr val="0070C0"/>
                </a:solidFill>
                <a:latin typeface="+mj-lt"/>
              </a:rPr>
              <a:t>вопросам применения налоговых ставок и 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льгот по </a:t>
            </a:r>
            <a:r>
              <a:rPr lang="ru-RU" b="1" dirty="0">
                <a:solidFill>
                  <a:srgbClr val="0070C0"/>
                </a:solidFill>
                <a:latin typeface="+mj-lt"/>
              </a:rPr>
              <a:t>налогу на имущество, 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транспортному и </a:t>
            </a:r>
            <a:r>
              <a:rPr lang="ru-RU" b="1" dirty="0">
                <a:solidFill>
                  <a:srgbClr val="0070C0"/>
                </a:solidFill>
                <a:latin typeface="+mj-lt"/>
              </a:rPr>
              <a:t>земельному налогам.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5220" y="2522765"/>
            <a:ext cx="4921577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База данных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сервиса содержит информацию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937257"/>
            <a:ext cx="1836000" cy="11160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300" b="1" dirty="0">
                <a:solidFill>
                  <a:srgbClr val="CB0F37"/>
                </a:solidFill>
                <a:latin typeface="+mj-lt"/>
              </a:rPr>
              <a:t>о законе субъекта Российской Федерации, нормативном правовом акте органа местного</a:t>
            </a:r>
            <a:r>
              <a:rPr lang="ru-RU" sz="1400" b="1" dirty="0">
                <a:solidFill>
                  <a:srgbClr val="CB0F37"/>
                </a:solidFill>
                <a:latin typeface="+mj-lt"/>
              </a:rPr>
              <a:t> </a:t>
            </a:r>
            <a:r>
              <a:rPr lang="ru-RU" sz="1300" b="1" dirty="0">
                <a:solidFill>
                  <a:srgbClr val="CB0F37"/>
                </a:solidFill>
                <a:latin typeface="+mj-lt"/>
              </a:rPr>
              <a:t>самоуправления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12757" y="2950339"/>
            <a:ext cx="1444041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300" b="1" dirty="0">
                <a:solidFill>
                  <a:srgbClr val="CB0F37"/>
                </a:solidFill>
                <a:latin typeface="+mj-lt"/>
              </a:rPr>
              <a:t>об установлении налога на соответствующей </a:t>
            </a:r>
            <a:r>
              <a:rPr lang="ru-RU" sz="1300" b="1" dirty="0" smtClean="0">
                <a:solidFill>
                  <a:srgbClr val="CB0F37"/>
                </a:solidFill>
                <a:latin typeface="+mj-lt"/>
              </a:rPr>
              <a:t>территории</a:t>
            </a:r>
            <a:endParaRPr lang="ru-RU" sz="1300" b="1" dirty="0">
              <a:solidFill>
                <a:srgbClr val="CB0F37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60732" y="2937257"/>
            <a:ext cx="1620000" cy="109260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00" b="1" dirty="0">
                <a:solidFill>
                  <a:srgbClr val="CB0F37"/>
                </a:solidFill>
                <a:latin typeface="+mj-lt"/>
              </a:rPr>
              <a:t>о налоговых </a:t>
            </a:r>
            <a:r>
              <a:rPr lang="ru-RU" sz="1300" b="1" dirty="0" smtClean="0">
                <a:solidFill>
                  <a:srgbClr val="CB0F37"/>
                </a:solidFill>
                <a:latin typeface="+mj-lt"/>
              </a:rPr>
              <a:t>ставках</a:t>
            </a:r>
          </a:p>
          <a:p>
            <a:pPr algn="ctr">
              <a:spcAft>
                <a:spcPts val="600"/>
              </a:spcAft>
            </a:pPr>
            <a:r>
              <a:rPr lang="ru-RU" sz="1300" b="1" dirty="0" smtClean="0">
                <a:solidFill>
                  <a:srgbClr val="CB0F37"/>
                </a:solidFill>
                <a:latin typeface="+mj-lt"/>
              </a:rPr>
              <a:t>и </a:t>
            </a:r>
            <a:r>
              <a:rPr lang="ru-RU" sz="1300" b="1" dirty="0">
                <a:solidFill>
                  <a:srgbClr val="CB0F37"/>
                </a:solidFill>
                <a:latin typeface="+mj-lt"/>
              </a:rPr>
              <a:t>льготах, установленных на региональном и местном </a:t>
            </a:r>
            <a:r>
              <a:rPr lang="ru-RU" sz="1300" b="1" dirty="0" smtClean="0">
                <a:solidFill>
                  <a:srgbClr val="CB0F37"/>
                </a:solidFill>
                <a:latin typeface="+mj-lt"/>
              </a:rPr>
              <a:t>уровнях</a:t>
            </a:r>
            <a:endParaRPr lang="ru-RU" sz="1300" b="1" dirty="0">
              <a:solidFill>
                <a:srgbClr val="CB0F37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4169338"/>
            <a:ext cx="5148893" cy="29238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300" b="1" dirty="0">
                <a:solidFill>
                  <a:srgbClr val="CB0F37"/>
                </a:solidFill>
                <a:latin typeface="+mj-lt"/>
              </a:rPr>
              <a:t>о налоговых льготах, установленных </a:t>
            </a:r>
            <a:r>
              <a:rPr lang="ru-RU" sz="1300" b="1" dirty="0" smtClean="0">
                <a:solidFill>
                  <a:srgbClr val="CB0F37"/>
                </a:solidFill>
                <a:latin typeface="+mj-lt"/>
              </a:rPr>
              <a:t>федеральным законодательством</a:t>
            </a:r>
            <a:endParaRPr lang="ru-RU" sz="1300" b="1" dirty="0">
              <a:solidFill>
                <a:srgbClr val="CB0F37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3" y="4491284"/>
            <a:ext cx="514889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00" b="1" dirty="0">
                <a:solidFill>
                  <a:srgbClr val="CB0F37"/>
                </a:solidFill>
                <a:latin typeface="+mj-lt"/>
              </a:rPr>
              <a:t>о документах, которые необходимо представить в налоговый </a:t>
            </a:r>
            <a:r>
              <a:rPr lang="ru-RU" sz="1300" b="1" dirty="0" smtClean="0">
                <a:solidFill>
                  <a:srgbClr val="CB0F37"/>
                </a:solidFill>
                <a:latin typeface="+mj-lt"/>
              </a:rPr>
              <a:t>орган</a:t>
            </a:r>
          </a:p>
          <a:p>
            <a:pPr algn="ctr">
              <a:spcAft>
                <a:spcPts val="600"/>
              </a:spcAft>
            </a:pPr>
            <a:r>
              <a:rPr lang="ru-RU" sz="1300" b="1" dirty="0" smtClean="0">
                <a:solidFill>
                  <a:srgbClr val="CB0F37"/>
                </a:solidFill>
                <a:latin typeface="+mj-lt"/>
              </a:rPr>
              <a:t>для </a:t>
            </a:r>
            <a:r>
              <a:rPr lang="ru-RU" sz="1300" b="1" dirty="0">
                <a:solidFill>
                  <a:srgbClr val="CB0F37"/>
                </a:solidFill>
                <a:latin typeface="+mj-lt"/>
              </a:rPr>
              <a:t>подтверждения права на применение налоговой льготы</a:t>
            </a:r>
          </a:p>
        </p:txBody>
      </p:sp>
    </p:spTree>
    <p:extLst>
      <p:ext uri="{BB962C8B-B14F-4D97-AF65-F5344CB8AC3E}">
        <p14:creationId xmlns:p14="http://schemas.microsoft.com/office/powerpoint/2010/main" val="26301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А 4 серый без эмблемы през+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" t="8499" r="5024" b="7333"/>
          <a:stretch/>
        </p:blipFill>
        <p:spPr bwMode="auto">
          <a:xfrm>
            <a:off x="25500" y="1004295"/>
            <a:ext cx="9108155" cy="4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А4 серый-2 угл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1" t="72667"/>
          <a:stretch/>
        </p:blipFill>
        <p:spPr bwMode="auto">
          <a:xfrm>
            <a:off x="8856798" y="3829809"/>
            <a:ext cx="292355" cy="13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8748713" y="4876006"/>
            <a:ext cx="504825" cy="36909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AAB44B74-2BFA-40BE-B542-AEB4F691E7C0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321" y="54893"/>
            <a:ext cx="9144000" cy="576064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251520" y="54893"/>
            <a:ext cx="8876159" cy="576262"/>
          </a:xfrm>
        </p:spPr>
        <p:txBody>
          <a:bodyPr/>
          <a:lstStyle/>
          <a:p>
            <a:pPr defTabSz="815975" fontAlgn="base">
              <a:spcAft>
                <a:spcPct val="0"/>
              </a:spcAft>
            </a:pP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сервисы </a:t>
            </a:r>
            <a:r>
              <a:rPr 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фнс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94314" y="112092"/>
            <a:ext cx="2863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http://lkul.nalog.ru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7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3040" t="36335" r="60994" b="53580"/>
          <a:stretch/>
        </p:blipFill>
        <p:spPr bwMode="auto">
          <a:xfrm>
            <a:off x="6563906" y="743869"/>
            <a:ext cx="2324100" cy="836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781" y="761220"/>
            <a:ext cx="5904656" cy="461665"/>
          </a:xfrm>
          <a:prstGeom prst="rect">
            <a:avLst/>
          </a:prstGeom>
          <a:solidFill>
            <a:srgbClr val="005AA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Личный кабинет юридического лица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3523" y="1297092"/>
            <a:ext cx="3340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Получайте актуальную информацию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635646"/>
            <a:ext cx="89978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66"/>
                </a:solidFill>
                <a:latin typeface="+mn-lt"/>
              </a:rPr>
              <a:t>о</a:t>
            </a:r>
            <a:r>
              <a:rPr lang="ru-RU" sz="1400" b="1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ru-RU" sz="1400" b="1" dirty="0">
                <a:solidFill>
                  <a:srgbClr val="FF0066"/>
                </a:solidFill>
                <a:latin typeface="+mn-lt"/>
              </a:rPr>
              <a:t>задолженности по </a:t>
            </a:r>
            <a:r>
              <a:rPr lang="ru-RU" sz="1400" b="1" dirty="0" smtClean="0">
                <a:solidFill>
                  <a:srgbClr val="FF0066"/>
                </a:solidFill>
                <a:latin typeface="+mn-lt"/>
              </a:rPr>
              <a:t>налогам перед бюджетом; о </a:t>
            </a:r>
            <a:r>
              <a:rPr lang="ru-RU" sz="1400" b="1" dirty="0">
                <a:solidFill>
                  <a:srgbClr val="FF0066"/>
                </a:solidFill>
                <a:latin typeface="+mn-lt"/>
              </a:rPr>
              <a:t>суммах </a:t>
            </a:r>
            <a:r>
              <a:rPr lang="ru-RU" sz="1400" b="1" dirty="0" smtClean="0">
                <a:solidFill>
                  <a:srgbClr val="FF0066"/>
                </a:solidFill>
                <a:latin typeface="+mn-lt"/>
              </a:rPr>
              <a:t>начисленных и </a:t>
            </a:r>
            <a:r>
              <a:rPr lang="ru-RU" sz="1400" b="1" dirty="0">
                <a:solidFill>
                  <a:srgbClr val="FF0066"/>
                </a:solidFill>
                <a:latin typeface="+mn-lt"/>
              </a:rPr>
              <a:t>уплаченных налоговых </a:t>
            </a:r>
            <a:r>
              <a:rPr lang="ru-RU" sz="1400" b="1" dirty="0" smtClean="0">
                <a:solidFill>
                  <a:srgbClr val="FF0066"/>
                </a:solidFill>
                <a:latin typeface="+mn-lt"/>
              </a:rPr>
              <a:t>платежей; о </a:t>
            </a:r>
            <a:r>
              <a:rPr lang="ru-RU" sz="1400" b="1" dirty="0">
                <a:solidFill>
                  <a:srgbClr val="FF0066"/>
                </a:solidFill>
                <a:latin typeface="+mn-lt"/>
              </a:rPr>
              <a:t>наличии переплат, невыясненных платежей, об исполненных налоговым органом решениях на зачет и на возврат излишне </a:t>
            </a:r>
            <a:r>
              <a:rPr lang="ru-RU" sz="1400" b="1" dirty="0" smtClean="0">
                <a:solidFill>
                  <a:srgbClr val="FF0066"/>
                </a:solidFill>
                <a:latin typeface="+mn-lt"/>
              </a:rPr>
              <a:t>уплаченных (излишне </a:t>
            </a:r>
            <a:r>
              <a:rPr lang="ru-RU" sz="1400" b="1" dirty="0">
                <a:solidFill>
                  <a:srgbClr val="FF0066"/>
                </a:solidFill>
                <a:latin typeface="+mn-lt"/>
              </a:rPr>
              <a:t>взысканных) сумм, о принятых решениях об уточнении </a:t>
            </a:r>
            <a:r>
              <a:rPr lang="ru-RU" sz="1400" b="1" dirty="0" smtClean="0">
                <a:solidFill>
                  <a:srgbClr val="FF0066"/>
                </a:solidFill>
                <a:latin typeface="+mn-lt"/>
              </a:rPr>
              <a:t>платежа, об </a:t>
            </a:r>
            <a:r>
              <a:rPr lang="ru-RU" sz="1400" b="1" dirty="0">
                <a:solidFill>
                  <a:srgbClr val="FF0066"/>
                </a:solidFill>
                <a:latin typeface="+mn-lt"/>
              </a:rPr>
              <a:t>урегулированной </a:t>
            </a:r>
            <a:r>
              <a:rPr lang="ru-RU" sz="1400" b="1" dirty="0" smtClean="0">
                <a:solidFill>
                  <a:srgbClr val="FF0066"/>
                </a:solidFill>
                <a:latin typeface="+mn-lt"/>
              </a:rPr>
              <a:t>задолженности, о </a:t>
            </a:r>
            <a:r>
              <a:rPr lang="ru-RU" sz="1400" b="1" dirty="0">
                <a:solidFill>
                  <a:srgbClr val="FF0066"/>
                </a:solidFill>
                <a:latin typeface="+mn-lt"/>
              </a:rPr>
              <a:t>неисполненных налогоплательщиком требованиях на уплату </a:t>
            </a:r>
            <a:r>
              <a:rPr lang="ru-RU" sz="1400" b="1" dirty="0" smtClean="0">
                <a:solidFill>
                  <a:srgbClr val="FF0066"/>
                </a:solidFill>
                <a:latin typeface="+mn-lt"/>
              </a:rPr>
              <a:t>налога и </a:t>
            </a:r>
            <a:r>
              <a:rPr lang="ru-RU" sz="1400" b="1" dirty="0">
                <a:solidFill>
                  <a:srgbClr val="FF0066"/>
                </a:solidFill>
                <a:latin typeface="+mn-lt"/>
              </a:rPr>
              <a:t>других обязательных </a:t>
            </a:r>
            <a:r>
              <a:rPr lang="ru-RU" sz="1400" b="1" dirty="0" smtClean="0">
                <a:solidFill>
                  <a:srgbClr val="FF0066"/>
                </a:solidFill>
                <a:latin typeface="+mn-lt"/>
              </a:rPr>
              <a:t>платежей, о </a:t>
            </a:r>
            <a:r>
              <a:rPr lang="ru-RU" sz="1400" b="1" dirty="0">
                <a:solidFill>
                  <a:srgbClr val="FF0066"/>
                </a:solidFill>
                <a:latin typeface="+mn-lt"/>
              </a:rPr>
              <a:t>мерах принудительного взыскания задолженности</a:t>
            </a:r>
            <a:r>
              <a:rPr lang="ru-RU" sz="1400" b="1" dirty="0" smtClean="0">
                <a:solidFill>
                  <a:srgbClr val="FF0066"/>
                </a:solidFill>
                <a:latin typeface="+mn-lt"/>
              </a:rPr>
              <a:t>.</a:t>
            </a:r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3073126"/>
            <a:ext cx="216024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Направляйте запрос</a:t>
            </a:r>
          </a:p>
          <a:p>
            <a:pPr algn="ctr"/>
            <a:r>
              <a:rPr lang="ru-RU" b="1" dirty="0" smtClean="0">
                <a:latin typeface="+mj-lt"/>
              </a:rPr>
              <a:t>на </a:t>
            </a:r>
            <a:r>
              <a:rPr lang="ru-RU" b="1" dirty="0">
                <a:latin typeface="+mj-lt"/>
              </a:rPr>
              <a:t>получение справки об исполнении обязанности по уплате налогов, сборов, пеней, штрафов, </a:t>
            </a:r>
            <a:r>
              <a:rPr lang="ru-RU" b="1" dirty="0" smtClean="0">
                <a:latin typeface="+mj-lt"/>
              </a:rPr>
              <a:t>процентов</a:t>
            </a:r>
            <a:endParaRPr lang="ru-RU" b="1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39752" y="3073126"/>
            <a:ext cx="2786306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Направляйте запросы и получать справку о состоянии расчетов по налогам, сборам, пеням, штрафам, процентам, акт совместной сверки расчетов по налогам, сборам, пеням, штрафам, процентам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62460" y="2848567"/>
            <a:ext cx="3486004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Направляйте </a:t>
            </a:r>
            <a:r>
              <a:rPr lang="ru-RU" b="1" dirty="0">
                <a:latin typeface="+mj-lt"/>
              </a:rPr>
              <a:t>документы для государственной регистрации юридических лиц или внесения изменений в сведения, </a:t>
            </a:r>
            <a:r>
              <a:rPr lang="ru-RU" b="1" dirty="0" smtClean="0">
                <a:latin typeface="+mj-lt"/>
              </a:rPr>
              <a:t>содержащиеся</a:t>
            </a:r>
          </a:p>
          <a:p>
            <a:pPr algn="ctr"/>
            <a:r>
              <a:rPr lang="ru-RU" b="1" dirty="0" smtClean="0">
                <a:latin typeface="+mj-lt"/>
              </a:rPr>
              <a:t>в </a:t>
            </a:r>
            <a:r>
              <a:rPr lang="ru-RU" b="1" dirty="0">
                <a:latin typeface="+mj-lt"/>
              </a:rPr>
              <a:t>ЕГРЮЛ, в налоговый </a:t>
            </a:r>
            <a:r>
              <a:rPr lang="ru-RU" b="1" dirty="0" smtClean="0">
                <a:latin typeface="+mj-lt"/>
              </a:rPr>
              <a:t>орган</a:t>
            </a:r>
          </a:p>
          <a:p>
            <a:pPr algn="ctr"/>
            <a:r>
              <a:rPr lang="ru-RU" b="1" dirty="0" smtClean="0">
                <a:latin typeface="+mj-lt"/>
              </a:rPr>
              <a:t>для </a:t>
            </a:r>
            <a:r>
              <a:rPr lang="ru-RU" b="1" dirty="0">
                <a:latin typeface="+mj-lt"/>
              </a:rPr>
              <a:t>осуществления процедур государственной регистрации или внесения изменений в </a:t>
            </a:r>
            <a:r>
              <a:rPr lang="ru-RU" b="1" dirty="0" smtClean="0">
                <a:latin typeface="+mj-lt"/>
              </a:rPr>
              <a:t>ЕГРЮЛ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20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321" y="41200"/>
            <a:ext cx="9144000" cy="788666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07504" y="54892"/>
            <a:ext cx="9020175" cy="716657"/>
          </a:xfrm>
        </p:spPr>
        <p:txBody>
          <a:bodyPr/>
          <a:lstStyle/>
          <a:p>
            <a:pPr defTabSz="815975" fontAlgn="base">
              <a:spcAft>
                <a:spcPct val="0"/>
              </a:spcAft>
            </a:pP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</a:t>
            </a:r>
            <a:r>
              <a:rPr lang="ru-RU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сведений, предоставляемых</a:t>
            </a:r>
            <a:br>
              <a:rPr lang="ru-RU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налоговыми органами по 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СМЭВ</a:t>
            </a:r>
          </a:p>
        </p:txBody>
      </p:sp>
      <p:pic>
        <p:nvPicPr>
          <p:cNvPr id="44" name="Изображение 10" descr="FNS_vizitka_for_rukovodstv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015" y="111385"/>
            <a:ext cx="682749" cy="71097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99651"/>
              </p:ext>
            </p:extLst>
          </p:nvPr>
        </p:nvGraphicFramePr>
        <p:xfrm>
          <a:off x="35497" y="882072"/>
          <a:ext cx="9073008" cy="418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7"/>
                <a:gridCol w="252028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государственной услуги ФНС России </a:t>
                      </a:r>
                      <a:endParaRPr lang="ru-RU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сведений ФНС России</a:t>
                      </a:r>
                      <a:endParaRPr lang="ru-RU" dirty="0"/>
                    </a:p>
                  </a:txBody>
                  <a:tcPr>
                    <a:solidFill>
                      <a:srgbClr val="B41839"/>
                    </a:solidFill>
                  </a:tcPr>
                </a:tc>
              </a:tr>
              <a:tr h="13188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1. </a:t>
                      </a:r>
                      <a:r>
                        <a:rPr lang="ru-RU" sz="1200" b="1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Бесплатное информирование (в том числе в письменной форме) налогоплательщиков, плательщиков сборов и налоговых агентов о действующих налогах и сборах, законодательстве Российской Федерации о налогах и сборах и принятых в соответствии с ним нормативных правовых актах, порядке исчисления и уплаты налогов и сборов, правах и обязанностях налогоплательщиков, плательщиков сборов и налоговых агентов, полномочиях налоговых органов и их должностных лиц (в части приема запроса и выдачи справки об исполнении налогоплательщиком (плательщиком сборов, налоговым агентом) обязанности по уплате налогов, сборов, пеней, штрафов, процентов)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«Предоставление сведений о наличии (отсутствии)  </a:t>
                      </a:r>
                      <a:r>
                        <a:rPr lang="ru-RU" sz="1200" b="1" dirty="0" err="1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задолженно</a:t>
                      </a:r>
                      <a:r>
                        <a:rPr lang="ru-RU" sz="1200" b="1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--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сти</a:t>
                      </a:r>
                      <a:r>
                        <a:rPr lang="ru-RU" sz="1200" b="1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 по уплате налогов, сборов, пеней, штрафов, процентов по запросам федеральных органов исполнительной власти»</a:t>
                      </a:r>
                    </a:p>
                  </a:txBody>
                  <a:tcPr marL="68580" marR="68580" marT="0" marB="0"/>
                </a:tc>
              </a:tr>
              <a:tr h="9473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2. Предоставление выписки из Единого государственного </a:t>
                      </a:r>
                      <a:r>
                        <a:rPr lang="ru-RU" sz="1200" b="1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реестра</a:t>
                      </a:r>
                      <a:r>
                        <a:rPr lang="ru-RU" sz="1200" b="1" baseline="0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налогоплательщиков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(в части предоставления по запросам физических и юридических лиц выписок из указанного реестра, за исключением сведений, содержащих налоговую тайну)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«Предоставление сведений об </a:t>
                      </a:r>
                      <a:r>
                        <a:rPr lang="ru-RU" sz="1200" b="1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ИНН физического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лица на основании полных паспортных данных по запросу органов исполнительной власти» (единичный и групповой)</a:t>
                      </a:r>
                    </a:p>
                  </a:txBody>
                  <a:tcPr marL="68580" marR="68580" marT="0" marB="0"/>
                </a:tc>
              </a:tr>
              <a:tr h="8137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3. Предоставление сведений и документов, содержащихся в Едином государственном реестре юридических лиц и Едином государственном реестре индивидуальных предпринимателей (в части предоставления по запросам физических и юридических лиц выписок из указанных реестров, </a:t>
                      </a:r>
                      <a:r>
                        <a:rPr lang="ru-RU" sz="1200" b="1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          за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исключением выписок, содержащих сведения ограниченного доступа)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«Выписки из ЕГРЮЛ по запросам органов государственной власти»;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«Выписки из ЕГРИП по запросам органов государственной власти</a:t>
                      </a:r>
                      <a:r>
                        <a:rPr lang="ru-RU" sz="1200" b="1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»</a:t>
                      </a:r>
                      <a:endParaRPr lang="ru-RU" sz="1200" b="1" dirty="0">
                        <a:solidFill>
                          <a:srgbClr val="0D0D0D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4.</a:t>
                      </a:r>
                      <a:r>
                        <a:rPr lang="ru-RU" sz="1200" b="1" baseline="0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Предоставление заинтересованным лицам сведений, содержащихся в реестре дисквалифицированных лиц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D0D0D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«Предоставление сведений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о дисквалифицированном лице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</a:rPr>
                        <a:t>из Реестра дисквалифицированных лиц»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4" descr="А4 серый-2 угл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1" t="72667"/>
          <a:stretch/>
        </p:blipFill>
        <p:spPr bwMode="auto">
          <a:xfrm>
            <a:off x="8856798" y="3829809"/>
            <a:ext cx="292355" cy="13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8748713" y="4803998"/>
            <a:ext cx="504825" cy="44110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AAB44B74-2BFA-40BE-B542-AEB4F691E7C0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5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А 4 серый без эмблемы през+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" t="8499" r="5024" b="7333"/>
          <a:stretch/>
        </p:blipFill>
        <p:spPr bwMode="auto">
          <a:xfrm>
            <a:off x="1" y="0"/>
            <a:ext cx="9144000" cy="515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63688" y="3219822"/>
            <a:ext cx="5688632" cy="914400"/>
          </a:xfrm>
          <a:prstGeom prst="rect">
            <a:avLst/>
          </a:prstGeom>
          <a:effectLst/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r>
              <a:rPr lang="ru-RU" sz="4000" b="1" cap="all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Спасибо за внимание! </a:t>
            </a:r>
          </a:p>
        </p:txBody>
      </p:sp>
      <p:pic>
        <p:nvPicPr>
          <p:cNvPr id="2" name="Изображение 1" descr="FNS_vizitka_for_rukovodstv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555526"/>
            <a:ext cx="2359152" cy="2456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А 4 серый без эмблемы през+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" t="8499" r="5024" b="7333"/>
          <a:stretch/>
        </p:blipFill>
        <p:spPr bwMode="auto">
          <a:xfrm>
            <a:off x="25500" y="915567"/>
            <a:ext cx="9108155" cy="42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А4 серый-2 угл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1" t="72667"/>
          <a:stretch/>
        </p:blipFill>
        <p:spPr bwMode="auto">
          <a:xfrm>
            <a:off x="8865243" y="3867894"/>
            <a:ext cx="292355" cy="13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10345" y="67662"/>
            <a:ext cx="9144000" cy="8479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578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8748713" y="4896984"/>
            <a:ext cx="504825" cy="348116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AAB44B74-2BFA-40BE-B542-AEB4F691E7C0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/>
          </a:p>
        </p:txBody>
      </p:sp>
      <p:sp>
        <p:nvSpPr>
          <p:cNvPr id="24577" name="Заголовок 9"/>
          <p:cNvSpPr>
            <a:spLocks noGrp="1"/>
          </p:cNvSpPr>
          <p:nvPr>
            <p:ph type="title"/>
          </p:nvPr>
        </p:nvSpPr>
        <p:spPr>
          <a:xfrm>
            <a:off x="107504" y="413008"/>
            <a:ext cx="6988796" cy="432048"/>
          </a:xfrm>
        </p:spPr>
        <p:txBody>
          <a:bodyPr/>
          <a:lstStyle/>
          <a:p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+mn-lt"/>
              </a:rPr>
              <a:t>по муниципальным образованиям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102" name="Изображение 10" descr="FNS_vizitka_for_rukovodstv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136125"/>
            <a:ext cx="682749" cy="7109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22478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+mj-lt"/>
              </a:rPr>
              <a:t>Сервис для анализа информации</a:t>
            </a:r>
            <a:endParaRPr lang="ru-RU" sz="28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EAE6D8"/>
              </a:clrFrom>
              <a:clrTo>
                <a:srgbClr val="EAE6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6" t="21967" r="33907" b="47454"/>
          <a:stretch/>
        </p:blipFill>
        <p:spPr bwMode="auto">
          <a:xfrm>
            <a:off x="6090010" y="1136571"/>
            <a:ext cx="2698259" cy="145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084168" y="202173"/>
            <a:ext cx="1903867" cy="57888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ain.nalog.ru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4" t="13124" r="22247" b="15204"/>
          <a:stretch/>
        </p:blipFill>
        <p:spPr bwMode="auto">
          <a:xfrm>
            <a:off x="3679198" y="1949024"/>
            <a:ext cx="2088097" cy="1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550313" y="1183632"/>
            <a:ext cx="2330972" cy="289441"/>
          </a:xfrm>
          <a:prstGeom prst="rightArrow">
            <a:avLst/>
          </a:prstGeom>
          <a:solidFill>
            <a:srgbClr val="B41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9836" y="1877707"/>
            <a:ext cx="3308360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предназначено </a:t>
            </a:r>
            <a:r>
              <a:rPr lang="ru-RU" sz="1400" b="1" dirty="0">
                <a:latin typeface="+mj-lt"/>
              </a:rPr>
              <a:t>для проведения различного вида анализа информации об объектах имущества и </a:t>
            </a:r>
            <a:r>
              <a:rPr lang="ru-RU" sz="1400" b="1" dirty="0" smtClean="0">
                <a:latin typeface="+mj-lt"/>
              </a:rPr>
              <a:t>их владельцах </a:t>
            </a:r>
            <a:r>
              <a:rPr lang="ru-RU" sz="1400" b="1" dirty="0">
                <a:latin typeface="+mj-lt"/>
              </a:rPr>
              <a:t>с использованием средств деловой графики и статистической обработки </a:t>
            </a:r>
            <a:r>
              <a:rPr lang="ru-RU" sz="1400" b="1" dirty="0" smtClean="0">
                <a:latin typeface="+mj-lt"/>
              </a:rPr>
              <a:t>данных, а </a:t>
            </a:r>
            <a:r>
              <a:rPr lang="ru-RU" sz="1400" b="1" dirty="0">
                <a:latin typeface="+mj-lt"/>
              </a:rPr>
              <a:t>также для моделирования налоговой базы в </a:t>
            </a:r>
            <a:r>
              <a:rPr lang="ru-RU" sz="1400" b="1" dirty="0" smtClean="0">
                <a:latin typeface="+mj-lt"/>
              </a:rPr>
              <a:t>зависимости от </a:t>
            </a:r>
            <a:r>
              <a:rPr lang="ru-RU" sz="1400" b="1" dirty="0">
                <a:latin typeface="+mj-lt"/>
              </a:rPr>
              <a:t>ставок и льгот с возможностью </a:t>
            </a:r>
            <a:r>
              <a:rPr lang="ru-RU" sz="1400" b="1" dirty="0" smtClean="0">
                <a:latin typeface="+mj-lt"/>
              </a:rPr>
              <a:t>применения</a:t>
            </a:r>
          </a:p>
          <a:p>
            <a:pPr algn="ctr"/>
            <a:r>
              <a:rPr lang="ru-RU" sz="1400" b="1" dirty="0">
                <a:latin typeface="+mj-lt"/>
              </a:rPr>
              <a:t>р</a:t>
            </a:r>
            <a:r>
              <a:rPr lang="ru-RU" sz="1400" b="1" dirty="0" smtClean="0">
                <a:latin typeface="+mj-lt"/>
              </a:rPr>
              <a:t>азличных видов </a:t>
            </a:r>
            <a:r>
              <a:rPr lang="ru-RU" sz="1400" b="1" dirty="0">
                <a:latin typeface="+mj-lt"/>
              </a:rPr>
              <a:t>вычетов.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709" y="1136571"/>
            <a:ext cx="3233539" cy="646986"/>
          </a:xfrm>
          <a:prstGeom prst="roundRect">
            <a:avLst/>
          </a:prstGeom>
          <a:solidFill>
            <a:srgbClr val="CC33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Аналитическое </a:t>
            </a:r>
            <a:r>
              <a:rPr lang="ru-RU" b="1" dirty="0" smtClean="0"/>
              <a:t>приложение</a:t>
            </a:r>
          </a:p>
          <a:p>
            <a:pPr algn="ctr"/>
            <a:r>
              <a:rPr lang="ru-RU" b="1" dirty="0" smtClean="0"/>
              <a:t>«Анализ </a:t>
            </a:r>
            <a:r>
              <a:rPr lang="ru-RU" b="1" dirty="0"/>
              <a:t>имущественных налогов»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EAE6D8"/>
              </a:clrFrom>
              <a:clrTo>
                <a:srgbClr val="EAE6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6" t="62389" r="34139" b="24318"/>
          <a:stretch/>
        </p:blipFill>
        <p:spPr bwMode="auto">
          <a:xfrm>
            <a:off x="6067873" y="2705254"/>
            <a:ext cx="2907704" cy="6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7271" y="4160037"/>
            <a:ext cx="8403048" cy="738664"/>
          </a:xfrm>
          <a:prstGeom prst="rect">
            <a:avLst/>
          </a:prstGeom>
          <a:solidFill>
            <a:srgbClr val="CB0F37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Доступ к АП АИН осуществляется с использованием </a:t>
            </a:r>
            <a:r>
              <a:rPr lang="ru-RU" sz="1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web</a:t>
            </a: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-технологии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</a:t>
            </a:r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не требует дополнительных финансовых затрат или установки дополнительного программного обеспечения</a:t>
            </a:r>
            <a:r>
              <a:rPr lang="ru-RU" sz="1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88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А 4 серый без эмблемы през+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" t="8499" r="5024" b="7333"/>
          <a:stretch/>
        </p:blipFill>
        <p:spPr bwMode="auto">
          <a:xfrm>
            <a:off x="-10345" y="972099"/>
            <a:ext cx="9159498" cy="4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А4 серый-2 угл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1" t="72667"/>
          <a:stretch/>
        </p:blipFill>
        <p:spPr bwMode="auto">
          <a:xfrm>
            <a:off x="8856798" y="3829809"/>
            <a:ext cx="292355" cy="13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8748713" y="4866890"/>
            <a:ext cx="504825" cy="37820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AAB44B74-2BFA-40BE-B542-AEB4F691E7C0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345" y="67662"/>
            <a:ext cx="9144000" cy="8479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123" y="39896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+mj-lt"/>
              </a:rPr>
              <a:t>Сервис для анализа информации по муниципальным образованиям</a:t>
            </a:r>
            <a:endParaRPr lang="ru-RU" sz="24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00" y="1160603"/>
            <a:ext cx="216024" cy="357138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540995"/>
            <a:ext cx="5760640" cy="374571"/>
          </a:xfrm>
          <a:prstGeom prst="roundRect">
            <a:avLst/>
          </a:prstGeom>
          <a:solidFill>
            <a:srgbClr val="CC33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Аналитическое приложение «Анализ </a:t>
            </a:r>
            <a:r>
              <a:rPr lang="ru-RU" b="1" dirty="0"/>
              <a:t>имущественных налогов»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8643" y="1004295"/>
            <a:ext cx="5759501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lnSpc>
                <a:spcPts val="1440"/>
              </a:lnSpc>
            </a:pPr>
            <a:r>
              <a:rPr lang="ru-RU" sz="1200" b="1" dirty="0">
                <a:latin typeface="Arial Narrow" panose="020B0606020202030204" pitchFamily="34" charset="0"/>
              </a:rPr>
              <a:t>П</a:t>
            </a:r>
            <a:r>
              <a:rPr lang="ru-RU" sz="1200" b="1" dirty="0" smtClean="0">
                <a:latin typeface="Arial Narrow" panose="020B0606020202030204" pitchFamily="34" charset="0"/>
              </a:rPr>
              <a:t>роведение </a:t>
            </a:r>
            <a:r>
              <a:rPr lang="ru-RU" sz="1200" b="1" dirty="0">
                <a:latin typeface="Arial Narrow" panose="020B0606020202030204" pitchFamily="34" charset="0"/>
              </a:rPr>
              <a:t>анализа качества и полноты сведений о земельных </a:t>
            </a:r>
            <a:r>
              <a:rPr lang="ru-RU" sz="1200" b="1" dirty="0" smtClean="0">
                <a:latin typeface="Arial Narrow" panose="020B0606020202030204" pitchFamily="34" charset="0"/>
              </a:rPr>
              <a:t>участках и </a:t>
            </a:r>
            <a:r>
              <a:rPr lang="ru-RU" sz="1200" b="1" dirty="0">
                <a:latin typeface="Arial Narrow" panose="020B0606020202030204" pitchFamily="34" charset="0"/>
              </a:rPr>
              <a:t>объектах недвижимости, расположенных на территории муниципальных образований, для принятия административных мер по их вовлечению в налоговый оборот;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08213" y="561206"/>
            <a:ext cx="1394763" cy="40011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Задачи: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641" y="4155926"/>
            <a:ext cx="5759502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latin typeface="+mj-lt"/>
              </a:rPr>
              <a:t>П</a:t>
            </a:r>
            <a:r>
              <a:rPr lang="ru-RU" sz="1200" b="1" dirty="0" smtClean="0">
                <a:latin typeface="+mj-lt"/>
              </a:rPr>
              <a:t>роведение </a:t>
            </a:r>
            <a:r>
              <a:rPr lang="ru-RU" sz="1200" b="1" dirty="0">
                <a:latin typeface="+mj-lt"/>
              </a:rPr>
              <a:t>прогнозирования налоговых поступлений по земельному налогу юридических лиц и налогу на недвижимое имущество физических лиц, </a:t>
            </a:r>
            <a:r>
              <a:rPr lang="ru-RU" sz="1200" b="1" dirty="0" smtClean="0">
                <a:latin typeface="+mj-lt"/>
              </a:rPr>
              <a:t>расчет</a:t>
            </a:r>
          </a:p>
          <a:p>
            <a:pPr lvl="0"/>
            <a:r>
              <a:rPr lang="ru-RU" sz="1200" b="1" dirty="0" smtClean="0">
                <a:latin typeface="+mj-lt"/>
              </a:rPr>
              <a:t>и </a:t>
            </a:r>
            <a:r>
              <a:rPr lang="ru-RU" sz="1200" b="1" dirty="0">
                <a:latin typeface="+mj-lt"/>
              </a:rPr>
              <a:t>моделирование сценариев с оценкой предполагаемых сумм поступления земельного налога физических и юридических лиц, налога на имущество физических лиц.</a:t>
            </a:r>
            <a:endParaRPr lang="ru-RU" sz="1200" b="1" dirty="0">
              <a:effectLst/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172" y="1804266"/>
            <a:ext cx="57595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latin typeface="+mj-lt"/>
              </a:rPr>
              <a:t>Предоставление информации по налогам и по количеству объектов </a:t>
            </a:r>
            <a:r>
              <a:rPr lang="ru-RU" sz="1200" b="1" dirty="0" smtClean="0">
                <a:latin typeface="+mj-lt"/>
              </a:rPr>
              <a:t>недвижимого имущества </a:t>
            </a:r>
            <a:r>
              <a:rPr lang="ru-RU" sz="1200" b="1" dirty="0">
                <a:latin typeface="+mj-lt"/>
              </a:rPr>
              <a:t>ФЛ и земельному налогу ЮЛ с использованием графических диаграмм, отображающих значения налоговых показателей;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8646" y="2545828"/>
            <a:ext cx="5759501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b="1" dirty="0">
                <a:latin typeface="+mj-lt"/>
              </a:rPr>
              <a:t>Проведение моделирования элементов налогообложения (налоговых ставок, налоговой базы, налоговых вычетов) для их установления в нормативных правовых актах органов местного самоуправления;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8644" y="3363837"/>
            <a:ext cx="575950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b="1" dirty="0">
                <a:latin typeface="+mj-lt"/>
              </a:rPr>
              <a:t>Создание и моделирование пользовательских льгот. Задача обеспечивает возможность создания и моделирования льгот для применения в процессе расчета имущественных налогов физических лиц и земельного налога юридических лиц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4" y="457765"/>
            <a:ext cx="1382635" cy="70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958154" y="961316"/>
            <a:ext cx="108011" cy="4148683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1004295"/>
            <a:ext cx="3136993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+mj-lt"/>
              </a:rPr>
              <a:t>П</a:t>
            </a:r>
            <a:r>
              <a:rPr lang="ru-RU" b="1" dirty="0" smtClean="0">
                <a:latin typeface="+mj-lt"/>
              </a:rPr>
              <a:t>овышение </a:t>
            </a:r>
            <a:r>
              <a:rPr lang="ru-RU" b="1" dirty="0">
                <a:latin typeface="+mj-lt"/>
              </a:rPr>
              <a:t>эффективности управления и информационная поддержка принятия решений в области администрирования налогов на недвижимое имущество физических лиц и земельного налога юридических лиц;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b="1" dirty="0">
                <a:latin typeface="+mj-lt"/>
              </a:rPr>
              <a:t>С</a:t>
            </a:r>
            <a:r>
              <a:rPr lang="ru-RU" b="1" dirty="0" smtClean="0">
                <a:latin typeface="+mj-lt"/>
              </a:rPr>
              <a:t>нижение </a:t>
            </a:r>
            <a:r>
              <a:rPr lang="ru-RU" b="1" dirty="0">
                <a:latin typeface="+mj-lt"/>
              </a:rPr>
              <a:t>трудоемкости подготовки и представления необходимых аналитических материалов, благодаря расширению функциональных возможностей Системы по отображению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1126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А 4 серый без эмблемы през+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" t="8499" r="5024" b="7333"/>
          <a:stretch/>
        </p:blipFill>
        <p:spPr bwMode="auto">
          <a:xfrm>
            <a:off x="25500" y="1004295"/>
            <a:ext cx="9108155" cy="4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А4 серый-2 угл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1" t="72667"/>
          <a:stretch/>
        </p:blipFill>
        <p:spPr bwMode="auto">
          <a:xfrm>
            <a:off x="8856798" y="3829809"/>
            <a:ext cx="292355" cy="13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8748713" y="4839896"/>
            <a:ext cx="504825" cy="40520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AAB44B74-2BFA-40BE-B542-AEB4F691E7C0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345" y="67662"/>
            <a:ext cx="9144000" cy="8479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123" y="39896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+mj-lt"/>
              </a:rPr>
              <a:t>Сервис для анализа информации по муниципальным образованиям</a:t>
            </a:r>
            <a:endParaRPr lang="ru-RU" sz="24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5" r="18442" b="8719"/>
          <a:stretch/>
        </p:blipFill>
        <p:spPr bwMode="auto">
          <a:xfrm>
            <a:off x="107504" y="501561"/>
            <a:ext cx="2530383" cy="2156695"/>
          </a:xfrm>
          <a:prstGeom prst="rect">
            <a:avLst/>
          </a:prstGeom>
          <a:noFill/>
          <a:ln w="9525">
            <a:solidFill>
              <a:srgbClr val="005A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3" t="2773" r="21972" b="8795"/>
          <a:stretch/>
        </p:blipFill>
        <p:spPr bwMode="auto">
          <a:xfrm>
            <a:off x="2339752" y="1275606"/>
            <a:ext cx="2517140" cy="219607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 t="4603" r="21627" b="4910"/>
          <a:stretch/>
        </p:blipFill>
        <p:spPr bwMode="auto">
          <a:xfrm>
            <a:off x="4211960" y="2211710"/>
            <a:ext cx="2466194" cy="21536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92696" y="2749326"/>
            <a:ext cx="1959024" cy="30777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Анализ территории: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9" t="3280" r="20783" b="9257"/>
          <a:stretch/>
        </p:blipFill>
        <p:spPr bwMode="auto">
          <a:xfrm>
            <a:off x="6372200" y="2750314"/>
            <a:ext cx="2473148" cy="20895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76070" y="699542"/>
            <a:ext cx="535490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06123" y="1059582"/>
            <a:ext cx="0" cy="1689744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92696" y="3068340"/>
            <a:ext cx="2031032" cy="1600438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Начисления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Налогоплательщики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Объекты налогообложения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Рейтинг территорий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Сравнить с …. (выбор года для сравнения)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19954" y="3569317"/>
            <a:ext cx="1864484" cy="30777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Исходные данные:</a:t>
            </a:r>
          </a:p>
        </p:txBody>
      </p:sp>
      <p:sp>
        <p:nvSpPr>
          <p:cNvPr id="34" name="Овал 33"/>
          <p:cNvSpPr/>
          <p:nvPr/>
        </p:nvSpPr>
        <p:spPr>
          <a:xfrm>
            <a:off x="2843808" y="1399888"/>
            <a:ext cx="535490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3107767" y="1781933"/>
            <a:ext cx="0" cy="1787384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319954" y="3948427"/>
            <a:ext cx="1864484" cy="52322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Исходные данные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</a:rPr>
              <a:t>татистика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340329" y="4056149"/>
            <a:ext cx="1599823" cy="30777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Расчет налога: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211961" y="4365354"/>
            <a:ext cx="2160239" cy="738664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Расчет налога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Сравнение сценариев расчета налога</a:t>
            </a:r>
          </a:p>
        </p:txBody>
      </p:sp>
      <p:sp>
        <p:nvSpPr>
          <p:cNvPr id="39" name="Овал 38"/>
          <p:cNvSpPr/>
          <p:nvPr/>
        </p:nvSpPr>
        <p:spPr>
          <a:xfrm>
            <a:off x="5140240" y="2300000"/>
            <a:ext cx="535490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5461092" y="2655868"/>
            <a:ext cx="0" cy="1400281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7740352" y="2888027"/>
            <a:ext cx="535490" cy="29969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8008097" y="3170998"/>
            <a:ext cx="14484" cy="1300649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6678154" y="4571541"/>
            <a:ext cx="1998302" cy="52322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Расчет налога:</a:t>
            </a:r>
            <a:endParaRPr lang="ru-RU" sz="1400" b="1" dirty="0"/>
          </a:p>
          <a:p>
            <a:pPr algn="ctr"/>
            <a:r>
              <a:rPr lang="ru-RU" sz="1400" b="1" dirty="0" smtClean="0"/>
              <a:t>ведение новых льгот</a:t>
            </a:r>
          </a:p>
        </p:txBody>
      </p:sp>
    </p:spTree>
    <p:extLst>
      <p:ext uri="{BB962C8B-B14F-4D97-AF65-F5344CB8AC3E}">
        <p14:creationId xmlns:p14="http://schemas.microsoft.com/office/powerpoint/2010/main" val="32736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А 4 серый без эмблемы през+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" t="8499" r="5024" b="7333"/>
          <a:stretch/>
        </p:blipFill>
        <p:spPr bwMode="auto">
          <a:xfrm>
            <a:off x="25500" y="1004295"/>
            <a:ext cx="9108155" cy="4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А 4 серый без эмблемы през+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" t="8499" r="5024" b="7333"/>
          <a:stretch/>
        </p:blipFill>
        <p:spPr bwMode="auto">
          <a:xfrm>
            <a:off x="5004048" y="2827810"/>
            <a:ext cx="4153550" cy="234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А4 серый-2 угл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1" t="72667"/>
          <a:stretch/>
        </p:blipFill>
        <p:spPr bwMode="auto">
          <a:xfrm>
            <a:off x="8856798" y="3829809"/>
            <a:ext cx="292355" cy="13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8748713" y="4876006"/>
            <a:ext cx="504825" cy="36909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AAB44B74-2BFA-40BE-B542-AEB4F691E7C0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321" y="54893"/>
            <a:ext cx="9144000" cy="576064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251520" y="54893"/>
            <a:ext cx="8876159" cy="576262"/>
          </a:xfrm>
        </p:spPr>
        <p:txBody>
          <a:bodyPr/>
          <a:lstStyle/>
          <a:p>
            <a:pPr defTabSz="815975" fontAlgn="base">
              <a:spcAft>
                <a:spcPct val="0"/>
              </a:spcAft>
            </a:pP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сервисы </a:t>
            </a:r>
            <a:r>
              <a:rPr 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фнс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72098" y="81315"/>
            <a:ext cx="218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www.nalog.ru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7"/>
          <a:srcRect l="19553" t="12633" r="19575" b="11429"/>
          <a:stretch/>
        </p:blipFill>
        <p:spPr bwMode="auto">
          <a:xfrm>
            <a:off x="107901" y="833687"/>
            <a:ext cx="4283968" cy="3380376"/>
          </a:xfrm>
          <a:prstGeom prst="rect">
            <a:avLst/>
          </a:prstGeom>
          <a:ln w="28575">
            <a:solidFill>
              <a:srgbClr val="005AA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8"/>
          <a:srcRect l="21830" t="12619" r="21920" b="4048"/>
          <a:stretch/>
        </p:blipFill>
        <p:spPr bwMode="auto">
          <a:xfrm>
            <a:off x="4274575" y="1025748"/>
            <a:ext cx="4452664" cy="3907085"/>
          </a:xfrm>
          <a:prstGeom prst="rect">
            <a:avLst/>
          </a:prstGeom>
          <a:ln w="28575">
            <a:solidFill>
              <a:srgbClr val="005AA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трелка вправо 10"/>
          <p:cNvSpPr/>
          <p:nvPr/>
        </p:nvSpPr>
        <p:spPr>
          <a:xfrm rot="5400000">
            <a:off x="6019581" y="1159282"/>
            <a:ext cx="866095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36207" y="679799"/>
            <a:ext cx="3832844" cy="30777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https://www.nalog.ru/rn77/about_fts/el_usl/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110883" y="1802874"/>
            <a:ext cx="675071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285494" y="3867894"/>
            <a:ext cx="1159831" cy="49914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96136" y="3854150"/>
            <a:ext cx="1159831" cy="49914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424132" y="2133153"/>
            <a:ext cx="1159831" cy="49914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А 4 серый без эмблемы през+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" t="8499" r="5024" b="7333"/>
          <a:stretch/>
        </p:blipFill>
        <p:spPr bwMode="auto">
          <a:xfrm>
            <a:off x="25500" y="1004295"/>
            <a:ext cx="9108155" cy="4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321" y="54893"/>
            <a:ext cx="9144000" cy="576064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251520" y="54893"/>
            <a:ext cx="8876159" cy="576262"/>
          </a:xfrm>
        </p:spPr>
        <p:txBody>
          <a:bodyPr/>
          <a:lstStyle/>
          <a:p>
            <a:pPr defTabSz="815975" fontAlgn="base">
              <a:spcAft>
                <a:spcPct val="0"/>
              </a:spcAft>
            </a:pP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сервисы </a:t>
            </a:r>
            <a:r>
              <a:rPr 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фнс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72098" y="81315"/>
            <a:ext cx="218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www.nalog.ru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63213" t="19929" r="14959" b="20473"/>
          <a:stretch/>
        </p:blipFill>
        <p:spPr bwMode="auto">
          <a:xfrm>
            <a:off x="127591" y="777006"/>
            <a:ext cx="2933932" cy="4199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77950" y="721608"/>
            <a:ext cx="5570513" cy="553998"/>
          </a:xfrm>
          <a:prstGeom prst="rect">
            <a:avLst/>
          </a:prstGeom>
          <a:solidFill>
            <a:srgbClr val="CB0F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400" b="1" dirty="0">
                <a:latin typeface="Century Gothic" panose="020B0502020202020204" pitchFamily="34" charset="0"/>
              </a:rPr>
              <a:t>Предоставление сведений из </a:t>
            </a:r>
            <a:r>
              <a:rPr lang="ru-RU" sz="1400" b="1" dirty="0" smtClean="0">
                <a:latin typeface="Century Gothic" panose="020B0502020202020204" pitchFamily="34" charset="0"/>
              </a:rPr>
              <a:t>ЕГРЮЛ/ЕГРИП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400" b="1" dirty="0" smtClean="0">
                <a:latin typeface="Century Gothic" panose="020B0502020202020204" pitchFamily="34" charset="0"/>
              </a:rPr>
              <a:t>в электронном виде</a:t>
            </a:r>
            <a:endParaRPr lang="ru-RU" sz="1100" dirty="0" smtClean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77950" y="1354323"/>
            <a:ext cx="5570514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400" b="1" dirty="0">
                <a:latin typeface="Century Gothic" panose="020B0502020202020204" pitchFamily="34" charset="0"/>
              </a:rPr>
              <a:t>Единый реестр субъектов </a:t>
            </a:r>
            <a:r>
              <a:rPr lang="ru-RU" sz="1400" b="1" dirty="0" smtClean="0">
                <a:latin typeface="Century Gothic" panose="020B0502020202020204" pitchFamily="34" charset="0"/>
              </a:rPr>
              <a:t>малого и </a:t>
            </a:r>
            <a:r>
              <a:rPr lang="ru-RU" sz="1400" b="1" dirty="0">
                <a:latin typeface="Century Gothic" panose="020B0502020202020204" pitchFamily="34" charset="0"/>
              </a:rPr>
              <a:t>среднего </a:t>
            </a:r>
            <a:r>
              <a:rPr lang="ru-RU" sz="1400" b="1" dirty="0" smtClean="0">
                <a:latin typeface="Century Gothic" panose="020B0502020202020204" pitchFamily="34" charset="0"/>
              </a:rPr>
              <a:t>предпринимательства</a:t>
            </a:r>
            <a:endParaRPr lang="ru-RU" sz="1100" dirty="0" smtClean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93548" y="1981301"/>
            <a:ext cx="5554916" cy="330219"/>
          </a:xfrm>
          <a:prstGeom prst="rect">
            <a:avLst/>
          </a:prstGeom>
          <a:solidFill>
            <a:srgbClr val="CB0F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400" b="1" dirty="0">
                <a:latin typeface="Century Gothic" panose="020B0502020202020204" pitchFamily="34" charset="0"/>
              </a:rPr>
              <a:t>Интеграция и доступ к базам данных ЕГРЮЛ и ЕГРИП</a:t>
            </a:r>
            <a:endParaRPr lang="ru-RU" sz="1100" dirty="0" smtClean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93548" y="2427733"/>
            <a:ext cx="5557046" cy="330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400" b="1" dirty="0">
                <a:latin typeface="Century Gothic" panose="020B0502020202020204" pitchFamily="34" charset="0"/>
              </a:rPr>
              <a:t>Федеральная </a:t>
            </a:r>
            <a:r>
              <a:rPr lang="ru-RU" sz="1400" b="1" dirty="0" smtClean="0">
                <a:latin typeface="Century Gothic" panose="020B0502020202020204" pitchFamily="34" charset="0"/>
              </a:rPr>
              <a:t>информационная адресная </a:t>
            </a:r>
            <a:r>
              <a:rPr lang="ru-RU" sz="1400" b="1" dirty="0">
                <a:latin typeface="Century Gothic" panose="020B0502020202020204" pitchFamily="34" charset="0"/>
              </a:rPr>
              <a:t>система</a:t>
            </a:r>
            <a:endParaRPr lang="ru-RU" sz="1100" dirty="0" smtClean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90779" y="2859782"/>
            <a:ext cx="5554916" cy="553998"/>
          </a:xfrm>
          <a:prstGeom prst="rect">
            <a:avLst/>
          </a:prstGeom>
          <a:solidFill>
            <a:srgbClr val="CB0F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400" b="1" dirty="0">
                <a:latin typeface="Century Gothic" panose="020B0502020202020204" pitchFamily="34" charset="0"/>
              </a:rPr>
              <a:t>Государственный </a:t>
            </a:r>
            <a:r>
              <a:rPr lang="ru-RU" sz="1400" b="1" dirty="0" smtClean="0">
                <a:latin typeface="Century Gothic" panose="020B0502020202020204" pitchFamily="34" charset="0"/>
              </a:rPr>
              <a:t>реестр аккредитованных </a:t>
            </a:r>
            <a:r>
              <a:rPr lang="ru-RU" sz="1400" b="1" dirty="0">
                <a:latin typeface="Century Gothic" panose="020B0502020202020204" pitchFamily="34" charset="0"/>
              </a:rPr>
              <a:t>филиалов, представительств иностранных юридических лиц (РАФП</a:t>
            </a:r>
            <a:r>
              <a:rPr lang="ru-RU" sz="1400" b="1" dirty="0" smtClean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90779" y="3499590"/>
            <a:ext cx="5570514" cy="330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400" b="1" dirty="0">
                <a:latin typeface="Century Gothic" panose="020B0502020202020204" pitchFamily="34" charset="0"/>
              </a:rPr>
              <a:t>Проверь арбитражного управляющего</a:t>
            </a:r>
            <a:endParaRPr lang="ru-RU" sz="1100" dirty="0" smtClean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71573" y="3937286"/>
            <a:ext cx="5570514" cy="553998"/>
          </a:xfrm>
          <a:prstGeom prst="rect">
            <a:avLst/>
          </a:prstGeom>
          <a:solidFill>
            <a:srgbClr val="CB0F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400" b="1" dirty="0">
                <a:latin typeface="Century Gothic" panose="020B0502020202020204" pitchFamily="34" charset="0"/>
              </a:rPr>
              <a:t>Открытые и общедоступные сведения </a:t>
            </a:r>
            <a:r>
              <a:rPr lang="ru-RU" sz="1400" b="1" dirty="0" smtClean="0">
                <a:latin typeface="Century Gothic" panose="020B0502020202020204" pitchFamily="34" charset="0"/>
              </a:rPr>
              <a:t>ЕГРН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400" b="1" dirty="0" smtClean="0">
                <a:latin typeface="Century Gothic" panose="020B0502020202020204" pitchFamily="34" charset="0"/>
              </a:rPr>
              <a:t>об </a:t>
            </a:r>
            <a:r>
              <a:rPr lang="ru-RU" sz="1400" b="1" dirty="0">
                <a:latin typeface="Century Gothic" panose="020B0502020202020204" pitchFamily="34" charset="0"/>
              </a:rPr>
              <a:t>иностранных организациях</a:t>
            </a:r>
            <a:endParaRPr lang="ru-RU" sz="1100" dirty="0" smtClean="0"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71573" y="4587973"/>
            <a:ext cx="5565293" cy="330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400" b="1" dirty="0">
                <a:latin typeface="Century Gothic" panose="020B0502020202020204" pitchFamily="34" charset="0"/>
              </a:rPr>
              <a:t>Реестр дисквалифицированных лиц</a:t>
            </a:r>
            <a:endParaRPr lang="ru-RU" sz="1100" dirty="0" smtClean="0">
              <a:latin typeface="+mj-lt"/>
            </a:endParaRPr>
          </a:p>
        </p:txBody>
      </p:sp>
      <p:pic>
        <p:nvPicPr>
          <p:cNvPr id="16" name="Picture 4" descr="А4 серый-2 угла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1" t="72667"/>
          <a:stretch/>
        </p:blipFill>
        <p:spPr bwMode="auto">
          <a:xfrm>
            <a:off x="8856798" y="3829809"/>
            <a:ext cx="292355" cy="13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8748713" y="4803998"/>
            <a:ext cx="504825" cy="44110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AAB44B74-2BFA-40BE-B542-AEB4F691E7C0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8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А 4 серый без эмблемы през+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" t="8499" r="5024" b="7333"/>
          <a:stretch/>
        </p:blipFill>
        <p:spPr bwMode="auto">
          <a:xfrm>
            <a:off x="25500" y="1004295"/>
            <a:ext cx="9108155" cy="4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321" y="54893"/>
            <a:ext cx="9144000" cy="576064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251520" y="54893"/>
            <a:ext cx="8876159" cy="576262"/>
          </a:xfrm>
        </p:spPr>
        <p:txBody>
          <a:bodyPr/>
          <a:lstStyle/>
          <a:p>
            <a:pPr defTabSz="815975" fontAlgn="base">
              <a:spcAft>
                <a:spcPct val="0"/>
              </a:spcAft>
            </a:pP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сервисы </a:t>
            </a:r>
            <a:r>
              <a:rPr 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фнс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4" descr="А4 серый-2 угл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1" t="72667"/>
          <a:stretch/>
        </p:blipFill>
        <p:spPr bwMode="auto">
          <a:xfrm>
            <a:off x="8856798" y="3829809"/>
            <a:ext cx="292355" cy="13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8750562" y="4836743"/>
            <a:ext cx="504825" cy="36909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AAB44B74-2BFA-40BE-B542-AEB4F691E7C0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30957"/>
            <a:ext cx="8677286" cy="400110"/>
          </a:xfrm>
          <a:prstGeom prst="rect">
            <a:avLst/>
          </a:prstGeom>
          <a:solidFill>
            <a:srgbClr val="CB0F37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сведений из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ЕГРЮЛ/ЕГРИП в электронном виде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02731" y="173648"/>
            <a:ext cx="3324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https://egrul.nalog.ru/about.html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173474"/>
            <a:ext cx="525658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B0F37"/>
                </a:solidFill>
                <a:latin typeface="+mj-lt"/>
              </a:rPr>
              <a:t>СЕРВИС ПРЕДОСТАВЛЯЕТ ВОЗМОЖНОСТЬ ЗАИНТЕРЕСОВАННЫМ ЛИЦАМ БЕСПЛАТНО</a:t>
            </a:r>
          </a:p>
          <a:p>
            <a:r>
              <a:rPr lang="ru-RU" b="1" dirty="0" smtClean="0">
                <a:solidFill>
                  <a:srgbClr val="CB0F37"/>
                </a:solidFill>
                <a:latin typeface="+mj-lt"/>
              </a:rPr>
              <a:t>ПОЛУЧИТЬ СВЕДЕНИЯ ИЗ ЕГРЮЛ/ЕГРИП</a:t>
            </a:r>
          </a:p>
          <a:p>
            <a:r>
              <a:rPr lang="ru-RU" sz="1400" b="1" dirty="0" smtClean="0">
                <a:latin typeface="+mj-lt"/>
              </a:rPr>
              <a:t>о </a:t>
            </a:r>
            <a:r>
              <a:rPr lang="ru-RU" sz="1400" b="1" dirty="0">
                <a:latin typeface="+mj-lt"/>
              </a:rPr>
              <a:t>конкретном юридическом лице/индивидуальном предпринимателе в виде выписки из соответствующего реестра/справки об отсутствии запрашиваемой информации в форме электронного документа, подписанного усиленной квалифицированной электронной подписью. </a:t>
            </a:r>
            <a:endParaRPr lang="ru-RU" sz="1400" b="1" dirty="0" smtClean="0">
              <a:latin typeface="+mj-lt"/>
            </a:endParaRPr>
          </a:p>
          <a:p>
            <a:endParaRPr lang="ru-RU" sz="1400" b="1" dirty="0" smtClean="0">
              <a:latin typeface="+mj-lt"/>
            </a:endParaRPr>
          </a:p>
          <a:p>
            <a:r>
              <a:rPr lang="ru-RU" sz="1400" b="1" dirty="0" smtClean="0">
                <a:latin typeface="+mj-lt"/>
              </a:rPr>
              <a:t>Для </a:t>
            </a:r>
            <a:r>
              <a:rPr lang="ru-RU" sz="1400" b="1" dirty="0">
                <a:latin typeface="+mj-lt"/>
              </a:rPr>
              <a:t>получения выписки/справки сертификат ключа электронной подписи (СКП) заявителя не требуется. Выписка/справка формируется в формате PDF, содержащем усиленную квалифицированную электронную подпись и ее </a:t>
            </a:r>
            <a:r>
              <a:rPr lang="ru-RU" sz="1400" b="1" dirty="0" smtClean="0">
                <a:latin typeface="+mj-lt"/>
              </a:rPr>
              <a:t>визуализацию</a:t>
            </a:r>
          </a:p>
          <a:p>
            <a:r>
              <a:rPr lang="ru-RU" sz="1400" b="1" dirty="0" smtClean="0">
                <a:latin typeface="+mj-lt"/>
              </a:rPr>
              <a:t>(в </a:t>
            </a:r>
            <a:r>
              <a:rPr lang="ru-RU" sz="1400" b="1" dirty="0">
                <a:latin typeface="+mj-lt"/>
              </a:rPr>
              <a:t>том числе при распечатывании выписки/справки</a:t>
            </a:r>
            <a:r>
              <a:rPr lang="ru-RU" sz="1400" b="1" dirty="0" smtClean="0">
                <a:latin typeface="+mj-lt"/>
              </a:rPr>
              <a:t>).</a:t>
            </a:r>
            <a:endParaRPr lang="ru-RU" sz="14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374350"/>
            <a:ext cx="468052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СВЕДЕНИЯ В СЕРВИСЕ</a:t>
            </a:r>
          </a:p>
          <a:p>
            <a:pPr algn="ctr"/>
            <a:r>
              <a:rPr lang="ru-RU" b="1" dirty="0" smtClean="0">
                <a:latin typeface="+mj-lt"/>
              </a:rPr>
              <a:t>АКТУАЛИЗИРУЮТСЯ ЕЖЕДНЕВНО</a:t>
            </a:r>
            <a:r>
              <a:rPr lang="ru-RU" dirty="0"/>
              <a:t>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r="1553"/>
          <a:stretch>
            <a:fillRect/>
          </a:stretch>
        </p:blipFill>
        <p:spPr bwMode="auto">
          <a:xfrm>
            <a:off x="208505" y="1031067"/>
            <a:ext cx="3058938" cy="416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6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А 4 серый без эмблемы през+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" t="8499" r="5024" b="7333"/>
          <a:stretch/>
        </p:blipFill>
        <p:spPr bwMode="auto">
          <a:xfrm>
            <a:off x="-6474" y="975713"/>
            <a:ext cx="9155627" cy="4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321" y="54893"/>
            <a:ext cx="9144000" cy="576064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251520" y="54893"/>
            <a:ext cx="8876159" cy="576262"/>
          </a:xfrm>
        </p:spPr>
        <p:txBody>
          <a:bodyPr/>
          <a:lstStyle/>
          <a:p>
            <a:pPr defTabSz="815975" fontAlgn="base">
              <a:spcAft>
                <a:spcPct val="0"/>
              </a:spcAft>
            </a:pP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сервисы </a:t>
            </a:r>
            <a:r>
              <a:rPr 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фнс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02731" y="173648"/>
            <a:ext cx="3324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https://rmsp.nalog.ru/index.html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9" name="Picture 4" descr="А4 серый-2 угл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1" t="72667"/>
          <a:stretch/>
        </p:blipFill>
        <p:spPr bwMode="auto">
          <a:xfrm>
            <a:off x="8856798" y="3829809"/>
            <a:ext cx="292355" cy="13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8750562" y="4836743"/>
            <a:ext cx="504825" cy="36909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AAB44B74-2BFA-40BE-B542-AEB4F691E7C0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1083" y="630957"/>
            <a:ext cx="889547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Единый </a:t>
            </a:r>
            <a:r>
              <a:rPr lang="ru-RU" sz="2000" b="1" dirty="0">
                <a:solidFill>
                  <a:schemeClr val="bg1"/>
                </a:solidFill>
              </a:rPr>
              <a:t>реестр субъектов малого и </a:t>
            </a:r>
            <a:r>
              <a:rPr lang="ru-RU" sz="2000" b="1" dirty="0" smtClean="0">
                <a:solidFill>
                  <a:schemeClr val="bg1"/>
                </a:solidFill>
              </a:rPr>
              <a:t>среднего предпринимательства</a:t>
            </a:r>
            <a:endParaRPr lang="ru-RU" sz="900" b="1" dirty="0" smtClean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6"/>
          <a:srcRect l="16501" t="9361" r="17117" b="12382"/>
          <a:stretch/>
        </p:blipFill>
        <p:spPr>
          <a:xfrm>
            <a:off x="45591" y="1082641"/>
            <a:ext cx="3943351" cy="2614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5591" y="3698245"/>
            <a:ext cx="394335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Реестр представляет данные 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субъектах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малого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среднего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открытом доступе.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4347610"/>
            <a:ext cx="39889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Ведение единого </a:t>
            </a:r>
            <a:r>
              <a:rPr lang="ru-RU" sz="1400" b="1" dirty="0">
                <a:solidFill>
                  <a:srgbClr val="0000FF"/>
                </a:solidFill>
                <a:latin typeface="+mj-lt"/>
              </a:rPr>
              <a:t>реестра субъектов </a:t>
            </a:r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малого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и </a:t>
            </a:r>
            <a:r>
              <a:rPr lang="ru-RU" sz="1400" b="1" dirty="0">
                <a:solidFill>
                  <a:srgbClr val="0000FF"/>
                </a:solidFill>
                <a:latin typeface="+mj-lt"/>
              </a:rPr>
              <a:t>среднего </a:t>
            </a:r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предпринимательства </a:t>
            </a:r>
            <a:r>
              <a:rPr lang="ru-RU" sz="1400" b="1" dirty="0">
                <a:solidFill>
                  <a:srgbClr val="0000FF"/>
                </a:solidFill>
                <a:latin typeface="+mj-lt"/>
              </a:rPr>
              <a:t>осуществляется Федеральной налоговой службой</a:t>
            </a:r>
            <a:endParaRPr lang="ru-RU" sz="1400" b="1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88943" y="1082641"/>
            <a:ext cx="5138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</a:rPr>
              <a:t>Внесение и исключение сведений о </a:t>
            </a:r>
            <a:r>
              <a:rPr lang="ru-RU" sz="1400" b="1" dirty="0" smtClean="0">
                <a:solidFill>
                  <a:srgbClr val="0000FF"/>
                </a:solidFill>
              </a:rPr>
              <a:t>ЮЛ,ИП осуществляются </a:t>
            </a:r>
            <a:r>
              <a:rPr lang="ru-RU" sz="1400" b="1" dirty="0">
                <a:solidFill>
                  <a:srgbClr val="0000FF"/>
                </a:solidFill>
              </a:rPr>
              <a:t>на основании: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77759" y="1608034"/>
            <a:ext cx="3518577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</a:rPr>
              <a:t>Сведений</a:t>
            </a:r>
            <a:r>
              <a:rPr lang="ru-RU" sz="1400" b="1" dirty="0">
                <a:latin typeface="+mj-lt"/>
              </a:rPr>
              <a:t>, содержащихся в ЕГРЮЛ, ЕГРИП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98579" y="2022570"/>
            <a:ext cx="5029099" cy="1015663"/>
          </a:xfrm>
          <a:prstGeom prst="rect">
            <a:avLst/>
          </a:prstGeom>
          <a:solidFill>
            <a:srgbClr val="005AA9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</a:rPr>
              <a:t>Сведений </a:t>
            </a:r>
            <a:r>
              <a:rPr lang="ru-RU" sz="1200" b="1" dirty="0">
                <a:latin typeface="+mj-lt"/>
              </a:rPr>
              <a:t>о среднесписочной численности работников </a:t>
            </a:r>
            <a:r>
              <a:rPr lang="ru-RU" sz="1200" b="1" dirty="0" smtClean="0">
                <a:latin typeface="+mj-lt"/>
              </a:rPr>
              <a:t>за предшествующий </a:t>
            </a:r>
            <a:r>
              <a:rPr lang="ru-RU" sz="1200" b="1" dirty="0">
                <a:latin typeface="+mj-lt"/>
              </a:rPr>
              <a:t>календарный год, сведений о доходе, полученном от осуществления предпринимательской деятельности за предшествующий календарный год, сведений, содержащихся в документах, связанных с применением специальных налоговых режимов в предшествующем календарном году;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98579" y="3190412"/>
            <a:ext cx="4758219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</a:rPr>
              <a:t>Сведений</a:t>
            </a:r>
            <a:r>
              <a:rPr lang="ru-RU" sz="1200" b="1" dirty="0">
                <a:latin typeface="+mj-lt"/>
              </a:rPr>
              <a:t>, представленных лицами, определенными пунктом 2 статьи 6 Федерального закона от 29 декабря 2015 года № 408-ФЗ «О внесении изменений в отдельные законодательные акты Российской Федерации» (поставщики);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077759" y="4173346"/>
            <a:ext cx="4758219" cy="830997"/>
          </a:xfrm>
          <a:prstGeom prst="rect">
            <a:avLst/>
          </a:prstGeom>
          <a:solidFill>
            <a:srgbClr val="005AA9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</a:rPr>
              <a:t>Сведений</a:t>
            </a:r>
            <a:r>
              <a:rPr lang="ru-RU" sz="1200" b="1" dirty="0">
                <a:latin typeface="+mj-lt"/>
              </a:rPr>
              <a:t>, представленных юридическими лицами и индивидуальными предпринимателями, сведения о которых внесены в единый реестр субъектов малого и среднего предпринимательства (субъекты малого и среднего предпринимательства).</a:t>
            </a:r>
          </a:p>
        </p:txBody>
      </p:sp>
    </p:spTree>
    <p:extLst>
      <p:ext uri="{BB962C8B-B14F-4D97-AF65-F5344CB8AC3E}">
        <p14:creationId xmlns:p14="http://schemas.microsoft.com/office/powerpoint/2010/main" val="12511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 rotWithShape="1">
          <a:blip r:embed="rId3"/>
          <a:srcRect l="18269" t="13960" r="19712" b="9116"/>
          <a:stretch/>
        </p:blipFill>
        <p:spPr bwMode="auto">
          <a:xfrm>
            <a:off x="4432010" y="1103556"/>
            <a:ext cx="4630870" cy="3288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трелка вправо 10"/>
          <p:cNvSpPr/>
          <p:nvPr/>
        </p:nvSpPr>
        <p:spPr>
          <a:xfrm rot="5400000">
            <a:off x="6174242" y="1215175"/>
            <a:ext cx="904630" cy="368363"/>
          </a:xfrm>
          <a:prstGeom prst="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321" y="41200"/>
            <a:ext cx="9144000" cy="788666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Picture 4" descr="А4 серый-2 угл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1" t="72667"/>
          <a:stretch/>
        </p:blipFill>
        <p:spPr bwMode="auto">
          <a:xfrm>
            <a:off x="8856798" y="3829809"/>
            <a:ext cx="292355" cy="13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07504" y="54892"/>
            <a:ext cx="9020175" cy="716657"/>
          </a:xfrm>
        </p:spPr>
        <p:txBody>
          <a:bodyPr/>
          <a:lstStyle/>
          <a:p>
            <a:pPr defTabSz="815975" fontAlgn="base">
              <a:spcAft>
                <a:spcPct val="0"/>
              </a:spcAft>
            </a:pPr>
            <a:r>
              <a:rPr lang="ru-RU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по формам 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статистической</a:t>
            </a:r>
            <a:b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налоговой </a:t>
            </a:r>
            <a:r>
              <a:rPr lang="ru-RU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отчётности</a:t>
            </a:r>
            <a:r>
              <a:rPr lang="ru-RU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76256" y="204700"/>
            <a:ext cx="218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www.nalog.ru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4578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8748713" y="4741862"/>
            <a:ext cx="504825" cy="50323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AAB44B74-2BFA-40BE-B542-AEB4F691E7C0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20961" t="12821" r="22463" b="5128"/>
          <a:stretch/>
        </p:blipFill>
        <p:spPr bwMode="auto">
          <a:xfrm>
            <a:off x="67585" y="864704"/>
            <a:ext cx="4227615" cy="3527673"/>
          </a:xfrm>
          <a:prstGeom prst="rect">
            <a:avLst/>
          </a:prstGeom>
          <a:ln>
            <a:solidFill>
              <a:srgbClr val="005AA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585" y="4162659"/>
            <a:ext cx="832007" cy="219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6022" y="4587974"/>
            <a:ext cx="1959024" cy="30777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Налогообложение в РФ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82147" y="4314548"/>
            <a:ext cx="206241" cy="340616"/>
          </a:xfrm>
          <a:prstGeom prst="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710815"/>
            <a:ext cx="4634896" cy="246221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https://www.nalog.ru/rn77/related_activities/statistics_and_analytics/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0312" y="3363838"/>
            <a:ext cx="981075" cy="2190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7768170" y="3915137"/>
            <a:ext cx="1005062" cy="340616"/>
          </a:xfrm>
          <a:prstGeom prst="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47445" y="4587973"/>
            <a:ext cx="1957982" cy="30777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Статистика и аналитика</a:t>
            </a:r>
          </a:p>
        </p:txBody>
      </p:sp>
    </p:spTree>
    <p:extLst>
      <p:ext uri="{BB962C8B-B14F-4D97-AF65-F5344CB8AC3E}">
        <p14:creationId xmlns:p14="http://schemas.microsoft.com/office/powerpoint/2010/main" val="32293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13691</TotalTime>
  <Words>1131</Words>
  <Application>Microsoft Office PowerPoint</Application>
  <PresentationFormat>Экран (16:9)</PresentationFormat>
  <Paragraphs>158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Present_FNS2012_16-9</vt:lpstr>
      <vt:lpstr>Информационные ресурсы ФНС России </vt:lpstr>
      <vt:lpstr>по муниципальным образованиям</vt:lpstr>
      <vt:lpstr>Презентация PowerPoint</vt:lpstr>
      <vt:lpstr>Презентация PowerPoint</vt:lpstr>
      <vt:lpstr>Электронные сервисы фнс россии   </vt:lpstr>
      <vt:lpstr>Электронные сервисы фнс россии   </vt:lpstr>
      <vt:lpstr>Электронные сервисы фнс россии   </vt:lpstr>
      <vt:lpstr>Электронные сервисы фнс россии   </vt:lpstr>
      <vt:lpstr>Данные по формам статистической налоговой отчётности   </vt:lpstr>
      <vt:lpstr>Электронные сервисы фнс россии   </vt:lpstr>
      <vt:lpstr>Электронные сервисы фнс россии   </vt:lpstr>
      <vt:lpstr>Электронные сервисы фнс россии   </vt:lpstr>
      <vt:lpstr>Виды сведений, предоставляемых налоговыми органами по СМЭВ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Трофименко Наталья Александровна</cp:lastModifiedBy>
  <cp:revision>997</cp:revision>
  <cp:lastPrinted>2019-02-28T07:28:29Z</cp:lastPrinted>
  <dcterms:created xsi:type="dcterms:W3CDTF">2013-03-25T05:56:00Z</dcterms:created>
  <dcterms:modified xsi:type="dcterms:W3CDTF">2019-03-01T07:02:43Z</dcterms:modified>
</cp:coreProperties>
</file>